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sldIdLst>
    <p:sldId id="256" r:id="rId2"/>
    <p:sldId id="257" r:id="rId3"/>
    <p:sldId id="277" r:id="rId4"/>
    <p:sldId id="278" r:id="rId5"/>
    <p:sldId id="283" r:id="rId6"/>
    <p:sldId id="279" r:id="rId7"/>
    <p:sldId id="280" r:id="rId8"/>
    <p:sldId id="281" r:id="rId9"/>
    <p:sldId id="282" r:id="rId10"/>
    <p:sldId id="284" r:id="rId11"/>
    <p:sldId id="285" r:id="rId12"/>
    <p:sldId id="286" r:id="rId13"/>
    <p:sldId id="287" r:id="rId14"/>
    <p:sldId id="270" r:id="rId15"/>
    <p:sldId id="264" r:id="rId1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0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0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0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0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33CC33"/>
    <a:srgbClr val="0066FF"/>
    <a:srgbClr val="66FF33"/>
    <a:srgbClr val="FF3300"/>
    <a:srgbClr val="007CC3"/>
    <a:srgbClr val="E5E5FF"/>
    <a:srgbClr val="FFE0C1"/>
    <a:srgbClr val="E5FFE5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89" autoAdjust="0"/>
    <p:restoredTop sz="95552" autoAdjust="0"/>
  </p:normalViewPr>
  <p:slideViewPr>
    <p:cSldViewPr snapToGrid="0">
      <p:cViewPr varScale="1">
        <p:scale>
          <a:sx n="107" d="100"/>
          <a:sy n="107" d="100"/>
        </p:scale>
        <p:origin x="102" y="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09D12B2A-743B-45F4-A662-F4D81DD8F4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1276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415F756-0540-4008-988D-46CAC1E23625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0951CB8-B893-4DA7-AA98-898859C87B9F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F64FC3E-8F95-4618-84C3-D8173D343140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ChangeArrowheads="1"/>
          </p:cNvSpPr>
          <p:nvPr userDrawn="1"/>
        </p:nvSpPr>
        <p:spPr bwMode="auto">
          <a:xfrm>
            <a:off x="0" y="5654675"/>
            <a:ext cx="9144000" cy="1203325"/>
          </a:xfrm>
          <a:prstGeom prst="rect">
            <a:avLst/>
          </a:prstGeom>
          <a:gradFill rotWithShape="1">
            <a:gsLst>
              <a:gs pos="0">
                <a:srgbClr val="2175D9"/>
              </a:gs>
              <a:gs pos="50000">
                <a:srgbClr val="FFFFFF"/>
              </a:gs>
              <a:gs pos="100000">
                <a:srgbClr val="2175D9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2971800" y="23717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Rectangle 22"/>
          <p:cNvSpPr>
            <a:spLocks noChangeArrowheads="1"/>
          </p:cNvSpPr>
          <p:nvPr userDrawn="1"/>
        </p:nvSpPr>
        <p:spPr bwMode="auto">
          <a:xfrm>
            <a:off x="2971800" y="23717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7" name="Picture 23" descr="sf_man_cropped_outlined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4550" y="4152900"/>
            <a:ext cx="7715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4"/>
          <p:cNvSpPr>
            <a:spLocks noChangeArrowheads="1"/>
          </p:cNvSpPr>
          <p:nvPr userDrawn="1"/>
        </p:nvSpPr>
        <p:spPr bwMode="auto">
          <a:xfrm>
            <a:off x="0" y="0"/>
            <a:ext cx="9144000" cy="1203325"/>
          </a:xfrm>
          <a:prstGeom prst="rect">
            <a:avLst/>
          </a:prstGeom>
          <a:gradFill rotWithShape="1">
            <a:gsLst>
              <a:gs pos="0">
                <a:srgbClr val="2175D9"/>
              </a:gs>
              <a:gs pos="50000">
                <a:srgbClr val="FFFFFF"/>
              </a:gs>
              <a:gs pos="100000">
                <a:srgbClr val="2175D9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9" name="Picture 25" descr="45 Pixels_reverse_trans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0100"/>
            <a:ext cx="17129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6" descr="dozer_1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2050" y="2025650"/>
            <a:ext cx="8921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7" descr="stack-210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7713" y="3040063"/>
            <a:ext cx="889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8" descr="bulldozer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913" y="3192463"/>
            <a:ext cx="9525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9" descr="top_10_mid_rev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263" y="1951038"/>
            <a:ext cx="877887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0" descr="earth_mover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113" y="3035300"/>
            <a:ext cx="7747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1" descr="two_men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3713" y="4364038"/>
            <a:ext cx="92392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2" descr="man_hook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5513" y="1897063"/>
            <a:ext cx="673100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3" descr="girl_lrg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5400" y="4357688"/>
            <a:ext cx="720725" cy="72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6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328613" y="1733550"/>
            <a:ext cx="5691187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Spitfire Software</a:t>
            </a:r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subTitle" idx="1"/>
          </p:nvPr>
        </p:nvSpPr>
        <p:spPr>
          <a:xfrm>
            <a:off x="358775" y="3382963"/>
            <a:ext cx="5584825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half" idx="10"/>
          </p:nvPr>
        </p:nvSpPr>
        <p:spPr>
          <a:xfrm>
            <a:off x="182563" y="6040438"/>
            <a:ext cx="108267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152400" y="6542088"/>
            <a:ext cx="2309813" cy="217487"/>
          </a:xfrm>
        </p:spPr>
        <p:txBody>
          <a:bodyPr/>
          <a:lstStyle>
            <a:lvl1pPr>
              <a:defRPr>
                <a:latin typeface="Clarendon Condensed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940675" y="6488113"/>
            <a:ext cx="1074738" cy="247650"/>
          </a:xfrm>
        </p:spPr>
        <p:txBody>
          <a:bodyPr/>
          <a:lstStyle>
            <a:lvl1pPr>
              <a:defRPr>
                <a:latin typeface="Clarendon Condensed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39360B5-B029-4CFB-B381-6B8087280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3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FEDEEC-3BF0-49A5-AF92-B034BA79F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506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23025" y="719138"/>
            <a:ext cx="2060575" cy="53768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8125" y="719138"/>
            <a:ext cx="6032500" cy="53768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83195E-47AD-4463-AE69-16A5B2519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59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719138"/>
            <a:ext cx="8139113" cy="7016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96900" y="1725613"/>
            <a:ext cx="7886700" cy="4370387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5DD7F9-0F46-4279-84E6-F3B9860132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75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0C5F18-4A11-4C86-A3A3-AB36E3931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443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33D922-F70C-4424-9817-4EEDBE8977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247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6900" y="1725613"/>
            <a:ext cx="3867150" cy="4370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725613"/>
            <a:ext cx="3867150" cy="4370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32B3E2E-A360-41B1-BD02-6794F1C10A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7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6BCAAA8-A99B-41DC-8B0F-7F50AF788E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27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3BCEFF-A5E0-4293-B317-101FCAD13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59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75A6F-C4ED-4E05-BD65-9DAEF14AF0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78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AD9F885-31FA-4473-81C6-B6F4A1378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923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ABAFBF-23F4-4CFD-85AE-129C2E1750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95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 userDrawn="1"/>
        </p:nvSpPr>
        <p:spPr bwMode="auto">
          <a:xfrm>
            <a:off x="0" y="6488113"/>
            <a:ext cx="9144000" cy="369887"/>
          </a:xfrm>
          <a:prstGeom prst="rect">
            <a:avLst/>
          </a:prstGeom>
          <a:gradFill rotWithShape="1">
            <a:gsLst>
              <a:gs pos="0">
                <a:srgbClr val="2175D9"/>
              </a:gs>
              <a:gs pos="50000">
                <a:srgbClr val="FFFFFF"/>
              </a:gs>
              <a:gs pos="100000">
                <a:srgbClr val="2175D9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027" name="Picture 17" descr="sf_man_cropped_outlined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65838"/>
            <a:ext cx="6477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238125" y="719138"/>
            <a:ext cx="81391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</a:t>
            </a:r>
          </a:p>
        </p:txBody>
      </p:sp>
      <p:sp>
        <p:nvSpPr>
          <p:cNvPr id="1029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6900" y="1725613"/>
            <a:ext cx="7886700" cy="437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	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81138" y="5435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7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738" y="6489700"/>
            <a:ext cx="2197100" cy="190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Rectangle 22"/>
          <p:cNvSpPr>
            <a:spLocks noChangeArrowheads="1"/>
          </p:cNvSpPr>
          <p:nvPr userDrawn="1"/>
        </p:nvSpPr>
        <p:spPr bwMode="auto">
          <a:xfrm>
            <a:off x="2971800" y="23717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9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5700" y="6481763"/>
            <a:ext cx="9906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40495FE5-295A-4ECB-B5C4-3B7410DB4B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4" name="Rectangle 24"/>
          <p:cNvSpPr>
            <a:spLocks noChangeArrowheads="1"/>
          </p:cNvSpPr>
          <p:nvPr userDrawn="1"/>
        </p:nvSpPr>
        <p:spPr bwMode="auto">
          <a:xfrm>
            <a:off x="2971800" y="23717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5" name="Rectangle 25"/>
          <p:cNvSpPr>
            <a:spLocks noChangeArrowheads="1"/>
          </p:cNvSpPr>
          <p:nvPr userDrawn="1"/>
        </p:nvSpPr>
        <p:spPr bwMode="auto">
          <a:xfrm>
            <a:off x="0" y="0"/>
            <a:ext cx="9144000" cy="479425"/>
          </a:xfrm>
          <a:prstGeom prst="rect">
            <a:avLst/>
          </a:prstGeom>
          <a:gradFill rotWithShape="1">
            <a:gsLst>
              <a:gs pos="0">
                <a:srgbClr val="2175D9"/>
              </a:gs>
              <a:gs pos="50000">
                <a:srgbClr val="FFFFFF"/>
              </a:gs>
              <a:gs pos="100000">
                <a:srgbClr val="2175D9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036" name="Picture 26" descr="45 Pixels_reverse_trans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0"/>
            <a:ext cx="161766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9" grpId="0" autoUpdateAnimBg="0"/>
    </p:bldLst>
  </p:timing>
  <p:txStyles>
    <p:titleStyle>
      <a:lvl1pPr algn="l" rtl="0" eaLnBrk="0" fontAlgn="base" hangingPunct="0">
        <a:spcBef>
          <a:spcPts val="1200"/>
        </a:spcBef>
        <a:spcAft>
          <a:spcPts val="30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ts val="1200"/>
        </a:spcBef>
        <a:spcAft>
          <a:spcPts val="300"/>
        </a:spcAft>
        <a:defRPr sz="36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ts val="1200"/>
        </a:spcBef>
        <a:spcAft>
          <a:spcPts val="300"/>
        </a:spcAft>
        <a:defRPr sz="36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ts val="1200"/>
        </a:spcBef>
        <a:spcAft>
          <a:spcPts val="300"/>
        </a:spcAft>
        <a:defRPr sz="36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ts val="1200"/>
        </a:spcBef>
        <a:spcAft>
          <a:spcPts val="300"/>
        </a:spcAft>
        <a:defRPr sz="3600" b="1">
          <a:solidFill>
            <a:schemeClr val="accent2"/>
          </a:solidFill>
          <a:latin typeface="Arial" charset="0"/>
        </a:defRPr>
      </a:lvl5pPr>
      <a:lvl6pPr marL="457200" algn="l" rtl="0" fontAlgn="base">
        <a:spcBef>
          <a:spcPts val="1200"/>
        </a:spcBef>
        <a:spcAft>
          <a:spcPts val="300"/>
        </a:spcAft>
        <a:defRPr sz="3600" b="1">
          <a:solidFill>
            <a:schemeClr val="accent2"/>
          </a:solidFill>
          <a:latin typeface="Arial" charset="0"/>
        </a:defRPr>
      </a:lvl6pPr>
      <a:lvl7pPr marL="914400" algn="l" rtl="0" fontAlgn="base">
        <a:spcBef>
          <a:spcPts val="1200"/>
        </a:spcBef>
        <a:spcAft>
          <a:spcPts val="300"/>
        </a:spcAft>
        <a:defRPr sz="3600" b="1">
          <a:solidFill>
            <a:schemeClr val="accent2"/>
          </a:solidFill>
          <a:latin typeface="Arial" charset="0"/>
        </a:defRPr>
      </a:lvl7pPr>
      <a:lvl8pPr marL="1371600" algn="l" rtl="0" fontAlgn="base">
        <a:spcBef>
          <a:spcPts val="1200"/>
        </a:spcBef>
        <a:spcAft>
          <a:spcPts val="300"/>
        </a:spcAft>
        <a:defRPr sz="3600" b="1">
          <a:solidFill>
            <a:schemeClr val="accent2"/>
          </a:solidFill>
          <a:latin typeface="Arial" charset="0"/>
        </a:defRPr>
      </a:lvl8pPr>
      <a:lvl9pPr marL="1828800" algn="l" rtl="0" fontAlgn="base">
        <a:spcBef>
          <a:spcPts val="1200"/>
        </a:spcBef>
        <a:spcAft>
          <a:spcPts val="300"/>
        </a:spcAft>
        <a:defRPr sz="36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7CC3"/>
        </a:buClr>
        <a:buFont typeface="Wingdings" pitchFamily="2" charset="2"/>
        <a:defRPr sz="2800">
          <a:solidFill>
            <a:srgbClr val="FF33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CC3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7CC3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CC3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CC3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7CC3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7CC3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7CC3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7CC3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support.spitfirepm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3742" y="2893815"/>
            <a:ext cx="6019800" cy="1256765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tx1"/>
                </a:solidFill>
              </a:rPr>
              <a:t>Secrets of Compliance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0985" y="4412974"/>
            <a:ext cx="5867400" cy="898166"/>
          </a:xfrm>
        </p:spPr>
        <p:txBody>
          <a:bodyPr/>
          <a:lstStyle/>
          <a:p>
            <a:pPr eaLnBrk="1" hangingPunct="1"/>
            <a:r>
              <a:rPr lang="en-US" altLang="en-US" dirty="0"/>
              <a:t>July 14, 2016</a:t>
            </a: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709" b="-18709"/>
          <a:stretch/>
        </p:blipFill>
        <p:spPr bwMode="auto">
          <a:xfrm>
            <a:off x="0" y="-461177"/>
            <a:ext cx="9144000" cy="3354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733384" y="850559"/>
            <a:ext cx="4921858" cy="646331"/>
          </a:xfrm>
          <a:prstGeom prst="rect">
            <a:avLst/>
          </a:prstGeom>
          <a:noFill/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en-US" sz="3600" b="1" cap="small" dirty="0">
                <a:solidFill>
                  <a:schemeClr val="tx1">
                    <a:lumMod val="85000"/>
                    <a:lumOff val="1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Client Webinar Series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712"/>
            <a:ext cx="2314575" cy="59055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843207" y="1720454"/>
            <a:ext cx="3879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Time to Reach New Heights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6217920" y="2433099"/>
            <a:ext cx="2798859" cy="23058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Alerts and Compliance Notifications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Alerts	</a:t>
            </a:r>
          </a:p>
          <a:p>
            <a:pPr lvl="1"/>
            <a:r>
              <a:rPr lang="en-US" sz="2000" dirty="0"/>
              <a:t>Triggered by Alert Subscriptions</a:t>
            </a:r>
          </a:p>
          <a:p>
            <a:pPr lvl="1"/>
            <a:r>
              <a:rPr lang="en-US" sz="2000" dirty="0"/>
              <a:t>Sent to “contacts with an Alert Subscription</a:t>
            </a:r>
          </a:p>
          <a:p>
            <a:pPr lvl="2"/>
            <a:r>
              <a:rPr lang="en-US" sz="1800" dirty="0"/>
              <a:t>Routees on the Document can be included</a:t>
            </a:r>
          </a:p>
          <a:p>
            <a:r>
              <a:rPr lang="en-US" sz="2400" dirty="0"/>
              <a:t>Compliance Notifications</a:t>
            </a:r>
          </a:p>
          <a:p>
            <a:pPr lvl="1"/>
            <a:r>
              <a:rPr lang="en-US" sz="2000" dirty="0"/>
              <a:t>Triggered by “Out of Compliance</a:t>
            </a:r>
          </a:p>
          <a:p>
            <a:pPr lvl="1"/>
            <a:r>
              <a:rPr lang="en-US" sz="2000" dirty="0"/>
              <a:t>Recur set on the Compliance Type</a:t>
            </a:r>
          </a:p>
          <a:p>
            <a:pPr lvl="1"/>
            <a:r>
              <a:rPr lang="en-US" sz="2000" dirty="0"/>
              <a:t>Routed to individuals listed on the Predefined Route for Compliance Notifications</a:t>
            </a:r>
          </a:p>
          <a:p>
            <a:pPr lvl="1"/>
            <a:r>
              <a:rPr lang="en-US" sz="2000" dirty="0"/>
              <a:t>Text (by Compliance Type) controlled in the </a:t>
            </a:r>
            <a:r>
              <a:rPr lang="en-US" sz="2000" dirty="0" err="1"/>
              <a:t>ComplianceNotificationText</a:t>
            </a:r>
            <a:r>
              <a:rPr lang="en-US" sz="2000" dirty="0"/>
              <a:t> rule</a:t>
            </a:r>
          </a:p>
          <a:p>
            <a:r>
              <a:rPr lang="en-US" sz="2400" dirty="0"/>
              <a:t>	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0479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Compliance Notification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Created by Workflow on the Compliance Type</a:t>
            </a:r>
          </a:p>
          <a:p>
            <a:pPr lvl="1"/>
            <a:r>
              <a:rPr lang="en-US" dirty="0"/>
              <a:t>Auto </a:t>
            </a:r>
          </a:p>
          <a:p>
            <a:pPr lvl="2"/>
            <a:r>
              <a:rPr lang="en-US" sz="1400" dirty="0"/>
              <a:t>Creates a Compliance Notification document</a:t>
            </a:r>
          </a:p>
          <a:p>
            <a:pPr lvl="2"/>
            <a:r>
              <a:rPr lang="en-US" sz="1400" dirty="0"/>
              <a:t>Sets the Source Contact to the Vendor</a:t>
            </a:r>
          </a:p>
          <a:p>
            <a:pPr lvl="2"/>
            <a:r>
              <a:rPr lang="en-US" sz="1400" dirty="0"/>
              <a:t>Sets the Due Date to the Compliance Item’s Required Date</a:t>
            </a:r>
          </a:p>
          <a:p>
            <a:pPr lvl="2"/>
            <a:r>
              <a:rPr lang="en-US" sz="1400" dirty="0"/>
              <a:t>Sets the Title to the Compliance Type’s Name</a:t>
            </a:r>
          </a:p>
          <a:p>
            <a:pPr lvl="2"/>
            <a:r>
              <a:rPr lang="en-US" sz="1400" dirty="0"/>
              <a:t>Creates three notes (Intro, Issue, Action) for the notification based on the </a:t>
            </a:r>
            <a:r>
              <a:rPr lang="en-US" sz="1400" dirty="0" err="1"/>
              <a:t>ComplianceNotificationText</a:t>
            </a:r>
            <a:r>
              <a:rPr lang="en-US" sz="1400" dirty="0"/>
              <a:t> rule</a:t>
            </a:r>
          </a:p>
          <a:p>
            <a:pPr lvl="2"/>
            <a:r>
              <a:rPr lang="en-US" sz="1400" dirty="0"/>
              <a:t>Applies the predefined route </a:t>
            </a:r>
          </a:p>
          <a:p>
            <a:pPr lvl="1"/>
            <a:r>
              <a:rPr lang="en-US" sz="1800" dirty="0"/>
              <a:t>If Recur is set: </a:t>
            </a:r>
          </a:p>
          <a:p>
            <a:pPr lvl="2"/>
            <a:r>
              <a:rPr lang="en-US" sz="1400" dirty="0"/>
              <a:t>Compliance Notification will close and create a new Compliance Notification based on the “recur” setting. </a:t>
            </a:r>
          </a:p>
          <a:p>
            <a:pPr lvl="2"/>
            <a:r>
              <a:rPr lang="en-US" sz="1400" dirty="0"/>
              <a:t>Just like an Alert that is set to “daily”, “weekly”, etc. – the Compliance Notification will be “resending” every day, every week, etc. until the Compliance Item is “in compliance”</a:t>
            </a:r>
          </a:p>
        </p:txBody>
      </p:sp>
    </p:spTree>
    <p:extLst>
      <p:ext uri="{BB962C8B-B14F-4D97-AF65-F5344CB8AC3E}">
        <p14:creationId xmlns:p14="http://schemas.microsoft.com/office/powerpoint/2010/main" val="315405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19138"/>
            <a:ext cx="9081247" cy="701675"/>
          </a:xfrm>
        </p:spPr>
        <p:txBody>
          <a:bodyPr/>
          <a:lstStyle/>
          <a:p>
            <a:r>
              <a:rPr lang="en-US" dirty="0" err="1"/>
              <a:t>ComplianceNotificationText</a:t>
            </a:r>
            <a:r>
              <a:rPr lang="en-US" dirty="0"/>
              <a:t> Rule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1725613"/>
            <a:ext cx="7886700" cy="4370387"/>
          </a:xfrm>
        </p:spPr>
        <p:txBody>
          <a:bodyPr/>
          <a:lstStyle/>
          <a:p>
            <a:pPr lvl="1"/>
            <a:r>
              <a:rPr lang="en-US" sz="2000" dirty="0" err="1"/>
              <a:t>ComplianceNotificationText</a:t>
            </a:r>
            <a:r>
              <a:rPr lang="en-US" sz="2000" dirty="0"/>
              <a:t> rules</a:t>
            </a:r>
          </a:p>
          <a:p>
            <a:pPr lvl="2"/>
            <a:r>
              <a:rPr lang="en-US" sz="1800" dirty="0"/>
              <a:t>Introduction</a:t>
            </a:r>
          </a:p>
          <a:p>
            <a:pPr lvl="2"/>
            <a:r>
              <a:rPr lang="en-US" sz="1800" dirty="0"/>
              <a:t>Notification</a:t>
            </a:r>
          </a:p>
          <a:p>
            <a:pPr lvl="2"/>
            <a:r>
              <a:rPr lang="en-US" sz="1800" dirty="0"/>
              <a:t>Action</a:t>
            </a:r>
          </a:p>
          <a:p>
            <a:pPr lvl="2"/>
            <a:endParaRPr lang="en-US" sz="1800" dirty="0"/>
          </a:p>
          <a:p>
            <a:pPr lvl="2"/>
            <a:endParaRPr lang="en-US" sz="1800" dirty="0"/>
          </a:p>
          <a:p>
            <a:pPr lvl="2"/>
            <a:endParaRPr lang="en-US" sz="1800" dirty="0"/>
          </a:p>
          <a:p>
            <a:pPr lvl="2"/>
            <a:endParaRPr lang="en-US" sz="1800" dirty="0"/>
          </a:p>
          <a:p>
            <a:pPr lvl="2"/>
            <a:endParaRPr lang="en-US" sz="1800" dirty="0"/>
          </a:p>
          <a:p>
            <a:pPr lvl="2"/>
            <a:endParaRPr lang="en-US" sz="1800" dirty="0"/>
          </a:p>
          <a:p>
            <a:pPr lvl="2"/>
            <a:endParaRPr lang="en-US" sz="1800" dirty="0"/>
          </a:p>
          <a:p>
            <a:pPr lvl="2"/>
            <a:r>
              <a:rPr lang="en-US" sz="1800" dirty="0"/>
              <a:t>If your text is too long for one row – use a $+ to indicate </a:t>
            </a:r>
            <a:r>
              <a:rPr lang="en-US" sz="1800" i="1" dirty="0"/>
              <a:t>more text</a:t>
            </a:r>
          </a:p>
          <a:p>
            <a:pPr lvl="2"/>
            <a:r>
              <a:rPr lang="en-US" sz="1800" dirty="0"/>
              <a:t>Continue your line item with a .01 and the a .02  (Notification.01 above)</a:t>
            </a:r>
            <a:endParaRPr lang="en-US" sz="1800" i="1" dirty="0"/>
          </a:p>
          <a:p>
            <a:pPr lvl="2"/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277" y="3215101"/>
            <a:ext cx="8416610" cy="2121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993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Compliance Text “parameters”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971" y="1600107"/>
            <a:ext cx="7886700" cy="4370387"/>
          </a:xfrm>
        </p:spPr>
        <p:txBody>
          <a:bodyPr/>
          <a:lstStyle/>
          <a:p>
            <a:pPr lvl="1"/>
            <a:r>
              <a:rPr lang="en-US" dirty="0"/>
              <a:t>Your text can also include the following placeholders:</a:t>
            </a:r>
          </a:p>
          <a:p>
            <a:pPr lvl="2"/>
            <a:r>
              <a:rPr lang="en-US" sz="1400" b="1" dirty="0"/>
              <a:t>\n</a:t>
            </a:r>
            <a:r>
              <a:rPr lang="en-US" sz="1400" dirty="0"/>
              <a:t> = a new line.</a:t>
            </a:r>
          </a:p>
          <a:p>
            <a:pPr lvl="2"/>
            <a:r>
              <a:rPr lang="en-US" sz="1400" b="1" dirty="0"/>
              <a:t>$$</a:t>
            </a:r>
            <a:r>
              <a:rPr lang="en-US" sz="1400" b="1" dirty="0" err="1"/>
              <a:t>ComplianceAmount</a:t>
            </a:r>
            <a:r>
              <a:rPr lang="en-US" sz="1400" b="1" dirty="0"/>
              <a:t>$</a:t>
            </a:r>
            <a:r>
              <a:rPr lang="en-US" sz="1400" dirty="0"/>
              <a:t> = the compliance item amount, if any (see </a:t>
            </a:r>
            <a:r>
              <a:rPr lang="en-US" sz="1400" b="1" dirty="0"/>
              <a:t>\?…\?</a:t>
            </a:r>
            <a:r>
              <a:rPr lang="en-US" sz="1400" dirty="0"/>
              <a:t> below).</a:t>
            </a:r>
          </a:p>
          <a:p>
            <a:pPr lvl="2"/>
            <a:r>
              <a:rPr lang="en-US" sz="1400" b="1" dirty="0"/>
              <a:t>$$</a:t>
            </a:r>
            <a:r>
              <a:rPr lang="en-US" sz="1400" b="1" dirty="0" err="1"/>
              <a:t>ComplianceCarrier</a:t>
            </a:r>
            <a:r>
              <a:rPr lang="en-US" sz="1400" b="1" dirty="0"/>
              <a:t>$</a:t>
            </a:r>
            <a:r>
              <a:rPr lang="en-US" sz="1400" dirty="0"/>
              <a:t> = the compliance item carrier, if any (see </a:t>
            </a:r>
            <a:r>
              <a:rPr lang="en-US" sz="1400" b="1" dirty="0"/>
              <a:t>\?…\?</a:t>
            </a:r>
            <a:r>
              <a:rPr lang="en-US" sz="1400" dirty="0"/>
              <a:t> below).</a:t>
            </a:r>
          </a:p>
          <a:p>
            <a:pPr lvl="2"/>
            <a:r>
              <a:rPr lang="en-US" sz="1400" b="1" dirty="0"/>
              <a:t>$$</a:t>
            </a:r>
            <a:r>
              <a:rPr lang="en-US" sz="1400" b="1" dirty="0" err="1"/>
              <a:t>ComplianceDescription</a:t>
            </a:r>
            <a:r>
              <a:rPr lang="en-US" sz="1400" b="1" dirty="0"/>
              <a:t>$</a:t>
            </a:r>
            <a:r>
              <a:rPr lang="en-US" sz="1400" dirty="0"/>
              <a:t> =  the compliance item description.</a:t>
            </a:r>
          </a:p>
          <a:p>
            <a:pPr lvl="2"/>
            <a:r>
              <a:rPr lang="en-US" sz="1400" b="1" dirty="0"/>
              <a:t>$$</a:t>
            </a:r>
            <a:r>
              <a:rPr lang="en-US" sz="1400" b="1" dirty="0" err="1"/>
              <a:t>ComplianceDue</a:t>
            </a:r>
            <a:r>
              <a:rPr lang="en-US" sz="1400" b="1" dirty="0"/>
              <a:t>$</a:t>
            </a:r>
            <a:r>
              <a:rPr lang="en-US" sz="1400" dirty="0"/>
              <a:t> = the compliance item “required by” date and time.</a:t>
            </a:r>
          </a:p>
          <a:p>
            <a:pPr lvl="2"/>
            <a:r>
              <a:rPr lang="en-US" sz="1400" b="1" dirty="0"/>
              <a:t>$$</a:t>
            </a:r>
            <a:r>
              <a:rPr lang="en-US" sz="1400" b="1" dirty="0" err="1"/>
              <a:t>ComplianceExpiration</a:t>
            </a:r>
            <a:r>
              <a:rPr lang="en-US" sz="1400" b="1" dirty="0"/>
              <a:t>$</a:t>
            </a:r>
            <a:r>
              <a:rPr lang="en-US" sz="1400" dirty="0"/>
              <a:t> = the compliance item expiration date, if any (see </a:t>
            </a:r>
            <a:r>
              <a:rPr lang="en-US" sz="1400" b="1" dirty="0"/>
              <a:t>\?…\?</a:t>
            </a:r>
            <a:r>
              <a:rPr lang="en-US" sz="1400" dirty="0"/>
              <a:t> below)</a:t>
            </a:r>
          </a:p>
          <a:p>
            <a:pPr lvl="2"/>
            <a:r>
              <a:rPr lang="en-US" sz="1400" b="1" dirty="0"/>
              <a:t>$$</a:t>
            </a:r>
            <a:r>
              <a:rPr lang="en-US" sz="1400" b="1" dirty="0" err="1"/>
              <a:t>ComplianceName</a:t>
            </a:r>
            <a:r>
              <a:rPr lang="en-US" sz="1400" b="1" dirty="0"/>
              <a:t>$</a:t>
            </a:r>
            <a:r>
              <a:rPr lang="en-US" sz="1400" dirty="0"/>
              <a:t> = the compliance type name</a:t>
            </a:r>
          </a:p>
          <a:p>
            <a:pPr lvl="2"/>
            <a:r>
              <a:rPr lang="en-US" sz="1400" b="1" dirty="0"/>
              <a:t>$$</a:t>
            </a:r>
            <a:r>
              <a:rPr lang="en-US" sz="1400" b="1" dirty="0" err="1"/>
              <a:t>ComplianceRoute</a:t>
            </a:r>
            <a:r>
              <a:rPr lang="en-US" sz="1400" b="1" dirty="0"/>
              <a:t>$</a:t>
            </a:r>
            <a:r>
              <a:rPr lang="en-US" sz="1400" dirty="0"/>
              <a:t> = the text in the </a:t>
            </a:r>
            <a:r>
              <a:rPr lang="en-US" sz="1400" dirty="0" err="1"/>
              <a:t>WorkflowRouting</a:t>
            </a:r>
            <a:r>
              <a:rPr lang="en-US" sz="1400" dirty="0"/>
              <a:t> rule (below).</a:t>
            </a:r>
          </a:p>
          <a:p>
            <a:pPr lvl="2"/>
            <a:r>
              <a:rPr lang="en-US" sz="1400" b="1" dirty="0"/>
              <a:t>\?…\?</a:t>
            </a:r>
            <a:r>
              <a:rPr lang="en-US" sz="1400" dirty="0"/>
              <a:t> = remove this section if it contains any empty replacements.</a:t>
            </a:r>
          </a:p>
          <a:p>
            <a:pPr lvl="1"/>
            <a:r>
              <a:rPr lang="en-US" dirty="0"/>
              <a:t>And don’t forget </a:t>
            </a:r>
          </a:p>
          <a:p>
            <a:pPr lvl="2"/>
            <a:r>
              <a:rPr lang="en-US" dirty="0"/>
              <a:t>Add a Predefined Route</a:t>
            </a:r>
          </a:p>
          <a:p>
            <a:pPr lvl="2"/>
            <a:r>
              <a:rPr lang="en-US" dirty="0"/>
              <a:t>Add a Template</a:t>
            </a:r>
            <a:br>
              <a:rPr lang="en-US" dirty="0"/>
            </a:br>
            <a:r>
              <a:rPr lang="en-US" dirty="0"/>
              <a:t>Suggestion: </a:t>
            </a:r>
            <a:r>
              <a:rPr lang="en-US" dirty="0" err="1"/>
              <a:t>EmailBody</a:t>
            </a:r>
            <a:r>
              <a:rPr lang="en-US" dirty="0"/>
              <a:t> template type</a:t>
            </a:r>
          </a:p>
        </p:txBody>
      </p:sp>
    </p:spTree>
    <p:extLst>
      <p:ext uri="{BB962C8B-B14F-4D97-AF65-F5344CB8AC3E}">
        <p14:creationId xmlns:p14="http://schemas.microsoft.com/office/powerpoint/2010/main" val="30827241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Focus Guide: </a:t>
            </a:r>
            <a:br>
              <a:rPr lang="en-US" dirty="0"/>
            </a:br>
            <a:r>
              <a:rPr lang="en-US" dirty="0"/>
              <a:t>Alerts and Compliance</a:t>
            </a:r>
            <a:br>
              <a:rPr lang="en-US" dirty="0"/>
            </a:br>
            <a:r>
              <a:rPr lang="en-US" sz="2000" dirty="0"/>
              <a:t>on the Help menu in Spitfire</a:t>
            </a: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br>
              <a:rPr lang="en-US" dirty="0"/>
            </a:b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9688" y="1420813"/>
            <a:ext cx="3207550" cy="345523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842110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609600"/>
            <a:ext cx="8229600" cy="9525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Next Topic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435100"/>
            <a:ext cx="7620000" cy="4584700"/>
          </a:xfrm>
        </p:spPr>
        <p:txBody>
          <a:bodyPr/>
          <a:lstStyle/>
          <a:p>
            <a:pPr algn="ctr" eaLnBrk="1" hangingPunct="1"/>
            <a:endParaRPr lang="en-US" sz="3200" b="1" dirty="0"/>
          </a:p>
          <a:p>
            <a:pPr algn="ctr" eaLnBrk="1" hangingPunct="1"/>
            <a:r>
              <a:rPr lang="en-US" sz="3200" b="1" dirty="0"/>
              <a:t>Workflow Library</a:t>
            </a:r>
            <a:br>
              <a:rPr lang="en-US" sz="3200" b="1" dirty="0"/>
            </a:br>
            <a:r>
              <a:rPr lang="en-US" sz="3200" b="1" dirty="0"/>
              <a:t>The New Superhero</a:t>
            </a:r>
            <a:endParaRPr lang="en-US" altLang="en-US" sz="3200" b="1" dirty="0"/>
          </a:p>
          <a:p>
            <a:pPr algn="ctr" eaLnBrk="1" hangingPunct="1"/>
            <a:r>
              <a:rPr lang="en-US" altLang="en-US" sz="2000" dirty="0">
                <a:solidFill>
                  <a:srgbClr val="007CC3"/>
                </a:solidFill>
              </a:rPr>
              <a:t> </a:t>
            </a:r>
          </a:p>
          <a:p>
            <a:pPr algn="ctr" eaLnBrk="1" hangingPunct="1"/>
            <a:r>
              <a:rPr lang="en-US" altLang="en-US" sz="2400" dirty="0">
                <a:solidFill>
                  <a:srgbClr val="007CC3"/>
                </a:solidFill>
              </a:rPr>
              <a:t>Thursday August 11</a:t>
            </a:r>
            <a:r>
              <a:rPr lang="en-US" altLang="en-US" sz="2400" baseline="30000" dirty="0">
                <a:solidFill>
                  <a:srgbClr val="007CC3"/>
                </a:solidFill>
              </a:rPr>
              <a:t>th</a:t>
            </a:r>
            <a:r>
              <a:rPr lang="en-US" altLang="en-US" sz="2400" dirty="0">
                <a:solidFill>
                  <a:srgbClr val="007CC3"/>
                </a:solidFill>
              </a:rPr>
              <a:t> – 1:00 pm EST</a:t>
            </a:r>
          </a:p>
          <a:p>
            <a:pPr algn="ctr" eaLnBrk="1" hangingPunct="1"/>
            <a:endParaRPr lang="en-US" altLang="en-US" sz="2400" dirty="0">
              <a:solidFill>
                <a:srgbClr val="007CC3"/>
              </a:solidFill>
            </a:endParaRPr>
          </a:p>
          <a:p>
            <a:pPr algn="ctr" eaLnBrk="1" hangingPunct="1"/>
            <a:endParaRPr lang="en-US" altLang="en-US" sz="2400" dirty="0">
              <a:solidFill>
                <a:srgbClr val="007CC3"/>
              </a:solidFill>
            </a:endParaRPr>
          </a:p>
          <a:p>
            <a:pPr algn="ctr" eaLnBrk="1" hangingPunct="1"/>
            <a:r>
              <a:rPr lang="en-US" altLang="en-US" sz="2400" dirty="0">
                <a:solidFill>
                  <a:srgbClr val="007CC3"/>
                </a:solidFill>
              </a:rPr>
              <a:t>Review past Webinars at </a:t>
            </a:r>
            <a:r>
              <a:rPr lang="en-US" altLang="en-US" sz="2400" dirty="0">
                <a:solidFill>
                  <a:srgbClr val="007CC3"/>
                </a:solidFill>
                <a:hlinkClick r:id="rId3"/>
              </a:rPr>
              <a:t>http://support.spitfirepm.com</a:t>
            </a:r>
            <a:r>
              <a:rPr lang="en-US" altLang="en-US" sz="2400" dirty="0">
                <a:solidFill>
                  <a:srgbClr val="007CC3"/>
                </a:solidFill>
              </a:rPr>
              <a:t> </a:t>
            </a:r>
          </a:p>
          <a:p>
            <a:pPr algn="ctr" eaLnBrk="1" hangingPunct="1"/>
            <a:endParaRPr lang="en-US" altLang="en-US" sz="2000" b="1" dirty="0"/>
          </a:p>
          <a:p>
            <a:pPr algn="ctr" eaLnBrk="1" hangingPunct="1"/>
            <a:r>
              <a:rPr lang="en-US" altLang="en-US" sz="2000" b="1" dirty="0"/>
              <a:t>Have a topic you’d like included in an upcoming Webinar?</a:t>
            </a:r>
          </a:p>
          <a:p>
            <a:pPr algn="ctr" eaLnBrk="1" hangingPunct="1"/>
            <a:r>
              <a:rPr lang="en-US" altLang="en-US" sz="2000" dirty="0">
                <a:solidFill>
                  <a:srgbClr val="007CC3"/>
                </a:solidFill>
              </a:rPr>
              <a:t>Send your suggestion to dmcgovern@spitfiremanagement.com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1651879" y="4110733"/>
            <a:ext cx="5709425" cy="0"/>
          </a:xfrm>
          <a:prstGeom prst="line">
            <a:avLst/>
          </a:prstGeom>
          <a:noFill/>
          <a:ln w="254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609600"/>
            <a:ext cx="8096250" cy="819150"/>
          </a:xfrm>
        </p:spPr>
        <p:txBody>
          <a:bodyPr/>
          <a:lstStyle/>
          <a:p>
            <a:pPr eaLnBrk="1" hangingPunct="1"/>
            <a:r>
              <a:rPr lang="en-US" altLang="en-US" dirty="0"/>
              <a:t>Agenda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92125" y="1479550"/>
            <a:ext cx="8340725" cy="396875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007CC3"/>
              </a:buClr>
              <a:buFont typeface="Wingdings" pitchFamily="2" charset="2"/>
              <a:defRPr sz="2800">
                <a:solidFill>
                  <a:srgbClr val="FF3300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007CC3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7CC3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007CC3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007CC3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CC3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CC3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CC3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CC3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0" dirty="0">
                <a:solidFill>
                  <a:schemeClr val="bg1"/>
                </a:solidFill>
              </a:rPr>
              <a:t>Objective: Understanding Spitfire’s Compliance Engine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160311"/>
            <a:ext cx="4259179" cy="4107809"/>
          </a:xfrm>
        </p:spPr>
        <p:txBody>
          <a:bodyPr/>
          <a:lstStyle/>
          <a:p>
            <a:pPr lvl="1"/>
            <a:r>
              <a:rPr lang="en-US" sz="2000" dirty="0"/>
              <a:t>Setup</a:t>
            </a:r>
          </a:p>
          <a:p>
            <a:pPr lvl="2"/>
            <a:r>
              <a:rPr lang="en-US" sz="1800" dirty="0"/>
              <a:t>Two Levels</a:t>
            </a:r>
          </a:p>
          <a:p>
            <a:pPr lvl="3"/>
            <a:r>
              <a:rPr lang="en-US" sz="1600" dirty="0"/>
              <a:t>Vendor-level</a:t>
            </a:r>
          </a:p>
          <a:p>
            <a:pPr lvl="3"/>
            <a:r>
              <a:rPr lang="en-US" sz="1600" dirty="0"/>
              <a:t>Subcontract-level</a:t>
            </a:r>
          </a:p>
          <a:p>
            <a:pPr lvl="2"/>
            <a:r>
              <a:rPr lang="en-US" sz="1800" dirty="0"/>
              <a:t>Compliance Types</a:t>
            </a:r>
          </a:p>
          <a:p>
            <a:pPr lvl="3"/>
            <a:r>
              <a:rPr lang="en-US" sz="1600" dirty="0"/>
              <a:t>User Defined Types</a:t>
            </a:r>
          </a:p>
          <a:p>
            <a:pPr lvl="3"/>
            <a:r>
              <a:rPr lang="en-US" sz="1600" dirty="0"/>
              <a:t>% paid</a:t>
            </a:r>
          </a:p>
          <a:p>
            <a:pPr lvl="3"/>
            <a:r>
              <a:rPr lang="en-US" sz="1600" dirty="0"/>
              <a:t>Effective &amp; Expiration date</a:t>
            </a:r>
          </a:p>
          <a:p>
            <a:pPr lvl="3"/>
            <a:r>
              <a:rPr lang="en-US" sz="1600" dirty="0"/>
              <a:t>Received Date</a:t>
            </a:r>
          </a:p>
          <a:p>
            <a:pPr lvl="2"/>
            <a:r>
              <a:rPr lang="en-US" sz="1800" dirty="0"/>
              <a:t>Enforcement</a:t>
            </a:r>
          </a:p>
          <a:p>
            <a:pPr lvl="3"/>
            <a:r>
              <a:rPr lang="en-US" sz="1600" dirty="0"/>
              <a:t>Auto</a:t>
            </a:r>
          </a:p>
          <a:p>
            <a:pPr lvl="3"/>
            <a:r>
              <a:rPr lang="en-US" sz="1600" dirty="0"/>
              <a:t>Block</a:t>
            </a:r>
          </a:p>
          <a:p>
            <a:pPr lvl="3"/>
            <a:r>
              <a:rPr lang="en-US" sz="1600" dirty="0"/>
              <a:t>Warn</a:t>
            </a:r>
          </a:p>
          <a:p>
            <a:pPr lvl="1"/>
            <a:endParaRPr lang="en-US" sz="2000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4479089" y="2160311"/>
            <a:ext cx="4279900" cy="4107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CC3"/>
              </a:buClr>
              <a:buFont typeface="Wingdings" pitchFamily="2" charset="2"/>
              <a:defRPr sz="2800">
                <a:solidFill>
                  <a:srgbClr val="FF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CC3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CC3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CC3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CC3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7CC3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7CC3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7CC3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7CC3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sz="2000" b="0" kern="0" dirty="0"/>
              <a:t>Every Day Use</a:t>
            </a:r>
          </a:p>
          <a:p>
            <a:pPr lvl="2"/>
            <a:r>
              <a:rPr lang="en-US" sz="1800" b="0" kern="0" dirty="0"/>
              <a:t>Blocks Pay Request Approval</a:t>
            </a:r>
          </a:p>
          <a:p>
            <a:pPr lvl="2"/>
            <a:r>
              <a:rPr lang="en-US" sz="1800" b="0" kern="0" dirty="0"/>
              <a:t>Compliance Notification direct to Vendor</a:t>
            </a:r>
          </a:p>
          <a:p>
            <a:pPr lvl="2"/>
            <a:r>
              <a:rPr lang="en-US" sz="1800" b="0" kern="0" dirty="0"/>
              <a:t>Alerts to you and/or Vendor</a:t>
            </a:r>
          </a:p>
          <a:p>
            <a:pPr lvl="2"/>
            <a:r>
              <a:rPr lang="en-US" sz="1800" b="0" kern="0" dirty="0"/>
              <a:t>Compliance Log</a:t>
            </a:r>
          </a:p>
          <a:p>
            <a:pPr lvl="3"/>
            <a:r>
              <a:rPr lang="en-US" sz="1400" b="0" dirty="0"/>
              <a:t>Out of Compliance only</a:t>
            </a:r>
          </a:p>
          <a:p>
            <a:pPr lvl="3"/>
            <a:r>
              <a:rPr lang="en-US" sz="1400" b="0" dirty="0"/>
              <a:t>All Compliance Items</a:t>
            </a:r>
          </a:p>
          <a:p>
            <a:pPr lvl="1"/>
            <a:endParaRPr lang="en-US" sz="2000" b="0" kern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31900"/>
            <a:ext cx="9144000" cy="56261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it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794" y="4772526"/>
            <a:ext cx="2001921" cy="1427747"/>
          </a:xfrm>
        </p:spPr>
        <p:txBody>
          <a:bodyPr/>
          <a:lstStyle/>
          <a:p>
            <a:pPr>
              <a:lnSpc>
                <a:spcPts val="1800"/>
              </a:lnSpc>
              <a:tabLst>
                <a:tab pos="342900" algn="l"/>
              </a:tabLst>
            </a:pPr>
            <a:r>
              <a:rPr lang="en-US" altLang="zh-CN" sz="1600" dirty="0">
                <a:solidFill>
                  <a:schemeClr val="tx1"/>
                </a:solidFill>
              </a:rPr>
              <a:t>Note: Compliance</a:t>
            </a:r>
          </a:p>
          <a:p>
            <a:pPr>
              <a:lnSpc>
                <a:spcPts val="2400"/>
              </a:lnSpc>
              <a:tabLst>
                <a:tab pos="342900" algn="l"/>
              </a:tabLst>
            </a:pPr>
            <a:r>
              <a:rPr lang="en-US" altLang="zh-CN" sz="1600" dirty="0">
                <a:solidFill>
                  <a:schemeClr val="tx1"/>
                </a:solidFill>
              </a:rPr>
              <a:t>	Types set to</a:t>
            </a:r>
          </a:p>
          <a:p>
            <a:pPr>
              <a:lnSpc>
                <a:spcPts val="2400"/>
              </a:lnSpc>
              <a:tabLst>
                <a:tab pos="342900" algn="l"/>
              </a:tabLst>
            </a:pPr>
            <a:r>
              <a:rPr lang="en-US" altLang="zh-CN" sz="1600" dirty="0">
                <a:solidFill>
                  <a:schemeClr val="tx1"/>
                </a:solidFill>
              </a:rPr>
              <a:t>	Warn are not</a:t>
            </a:r>
          </a:p>
          <a:p>
            <a:pPr>
              <a:lnSpc>
                <a:spcPts val="2400"/>
              </a:lnSpc>
              <a:tabLst>
                <a:tab pos="342900" algn="l"/>
              </a:tabLst>
            </a:pPr>
            <a:r>
              <a:rPr lang="en-US" altLang="zh-CN" sz="1600" dirty="0">
                <a:solidFill>
                  <a:schemeClr val="tx1"/>
                </a:solidFill>
              </a:rPr>
              <a:t>	considered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674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it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204" y="1700465"/>
            <a:ext cx="2001921" cy="3208420"/>
          </a:xfrm>
        </p:spPr>
        <p:txBody>
          <a:bodyPr/>
          <a:lstStyle/>
          <a:p>
            <a:pPr>
              <a:lnSpc>
                <a:spcPts val="1800"/>
              </a:lnSpc>
              <a:tabLst>
                <a:tab pos="342900" algn="l"/>
              </a:tabLst>
            </a:pPr>
            <a:r>
              <a:rPr lang="en-US" altLang="zh-CN" sz="1600" dirty="0">
                <a:solidFill>
                  <a:schemeClr val="tx1"/>
                </a:solidFill>
              </a:rPr>
              <a:t>Note: Not all checkpoints apply to each Compliance Item. </a:t>
            </a:r>
          </a:p>
          <a:p>
            <a:pPr>
              <a:lnSpc>
                <a:spcPts val="1800"/>
              </a:lnSpc>
              <a:tabLst>
                <a:tab pos="342900" algn="l"/>
              </a:tabLst>
            </a:pPr>
            <a:r>
              <a:rPr lang="en-US" sz="1600" dirty="0">
                <a:solidFill>
                  <a:schemeClr val="tx1"/>
                </a:solidFill>
              </a:rPr>
              <a:t>Checkpoints are configured in the Compliance Type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1816100"/>
            <a:ext cx="6096000" cy="3860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00939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it Works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4627" y="4526705"/>
            <a:ext cx="7886700" cy="1815446"/>
          </a:xfrm>
        </p:spPr>
        <p:txBody>
          <a:bodyPr/>
          <a:lstStyle/>
          <a:p>
            <a:pPr lvl="1"/>
            <a:r>
              <a:rPr lang="en-US" dirty="0"/>
              <a:t>% Complete Compliance Item</a:t>
            </a:r>
          </a:p>
          <a:p>
            <a:pPr lvl="2"/>
            <a:r>
              <a:rPr lang="en-US" dirty="0"/>
              <a:t>Only applies if “out of compliance”</a:t>
            </a:r>
          </a:p>
          <a:p>
            <a:pPr lvl="2"/>
            <a:r>
              <a:rPr lang="en-US" dirty="0"/>
              <a:t>Blocks “approval” of Pay Request if Prior + Current Pay Request Amount exceed % setting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585" y="1488610"/>
            <a:ext cx="7752381" cy="30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570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Setup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70328" y="1631577"/>
            <a:ext cx="4374777" cy="4760258"/>
          </a:xfrm>
        </p:spPr>
        <p:txBody>
          <a:bodyPr/>
          <a:lstStyle/>
          <a:p>
            <a:pPr>
              <a:lnSpc>
                <a:spcPts val="2000"/>
              </a:lnSpc>
              <a:tabLst>
                <a:tab pos="228600" algn="l"/>
                <a:tab pos="571500" algn="l"/>
              </a:tabLst>
            </a:pP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Step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1: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u="sng" dirty="0">
                <a:solidFill>
                  <a:srgbClr val="000000"/>
                </a:solidFill>
                <a:cs typeface="Times New Roman" pitchFamily="18" charset="0"/>
              </a:rPr>
              <a:t>Prepare</a:t>
            </a:r>
          </a:p>
          <a:p>
            <a:pPr>
              <a:lnSpc>
                <a:spcPts val="1600"/>
              </a:lnSpc>
              <a:tabLst>
                <a:tab pos="228600" algn="l"/>
                <a:tab pos="571500" algn="l"/>
              </a:tabLst>
            </a:pPr>
            <a:r>
              <a:rPr lang="en-US" altLang="zh-CN" sz="1400" dirty="0"/>
              <a:t>		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Gather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information</a:t>
            </a:r>
          </a:p>
          <a:p>
            <a:pPr>
              <a:lnSpc>
                <a:spcPts val="2000"/>
              </a:lnSpc>
              <a:tabLst>
                <a:tab pos="228600" algn="l"/>
                <a:tab pos="571500" algn="l"/>
              </a:tabLst>
            </a:pP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Step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2: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Use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the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u="sng" dirty="0">
                <a:solidFill>
                  <a:srgbClr val="000000"/>
                </a:solidFill>
                <a:cs typeface="Times New Roman" pitchFamily="18" charset="0"/>
              </a:rPr>
              <a:t>Code</a:t>
            </a:r>
            <a:r>
              <a:rPr lang="en-US" altLang="zh-CN" sz="1400" u="sng" dirty="0">
                <a:cs typeface="Times New Roman" pitchFamily="18" charset="0"/>
              </a:rPr>
              <a:t> </a:t>
            </a:r>
            <a:r>
              <a:rPr lang="en-US" altLang="zh-CN" sz="1400" u="sng" dirty="0">
                <a:solidFill>
                  <a:srgbClr val="000000"/>
                </a:solidFill>
                <a:cs typeface="Times New Roman" pitchFamily="18" charset="0"/>
              </a:rPr>
              <a:t>Maintenance</a:t>
            </a:r>
            <a:r>
              <a:rPr lang="en-US" altLang="zh-CN" sz="1400" u="sng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tool</a:t>
            </a:r>
          </a:p>
          <a:p>
            <a:pPr>
              <a:lnSpc>
                <a:spcPts val="1600"/>
              </a:lnSpc>
              <a:tabLst>
                <a:tab pos="228600" algn="l"/>
                <a:tab pos="571500" algn="l"/>
              </a:tabLst>
            </a:pPr>
            <a:r>
              <a:rPr lang="en-US" altLang="zh-CN" sz="1400" dirty="0"/>
              <a:t>		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Create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subtypes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for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your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vendors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and</a:t>
            </a:r>
          </a:p>
          <a:p>
            <a:pPr>
              <a:lnSpc>
                <a:spcPts val="1600"/>
              </a:lnSpc>
              <a:tabLst>
                <a:tab pos="228600" algn="l"/>
                <a:tab pos="571500" algn="l"/>
              </a:tabLst>
            </a:pPr>
            <a:r>
              <a:rPr lang="en-US" altLang="zh-CN" sz="1400" dirty="0"/>
              <a:t>		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subcontractors</a:t>
            </a:r>
          </a:p>
          <a:p>
            <a:pPr>
              <a:lnSpc>
                <a:spcPts val="2000"/>
              </a:lnSpc>
              <a:tabLst>
                <a:tab pos="228600" algn="l"/>
                <a:tab pos="571500" algn="l"/>
              </a:tabLst>
            </a:pP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Step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3: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Use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the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u="sng" dirty="0">
                <a:solidFill>
                  <a:srgbClr val="000000"/>
                </a:solidFill>
                <a:cs typeface="Times New Roman" pitchFamily="18" charset="0"/>
              </a:rPr>
              <a:t>UI Configuration</a:t>
            </a:r>
            <a:r>
              <a:rPr lang="en-US" altLang="zh-CN" sz="1400" u="sng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tool</a:t>
            </a:r>
          </a:p>
          <a:p>
            <a:pPr>
              <a:lnSpc>
                <a:spcPts val="1600"/>
              </a:lnSpc>
              <a:tabLst>
                <a:tab pos="228600" algn="l"/>
                <a:tab pos="571500" algn="l"/>
              </a:tabLst>
            </a:pPr>
            <a:r>
              <a:rPr lang="en-US" altLang="zh-CN" sz="1400" dirty="0"/>
              <a:t>		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Customize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Vendor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and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Commitment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Doc types</a:t>
            </a:r>
          </a:p>
          <a:p>
            <a:pPr>
              <a:lnSpc>
                <a:spcPts val="2000"/>
              </a:lnSpc>
              <a:tabLst>
                <a:tab pos="228600" algn="l"/>
                <a:tab pos="571500" algn="l"/>
              </a:tabLst>
            </a:pP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Step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4: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Use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the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u="sng" dirty="0">
                <a:solidFill>
                  <a:srgbClr val="000000"/>
                </a:solidFill>
                <a:cs typeface="Times New Roman" pitchFamily="18" charset="0"/>
              </a:rPr>
              <a:t>Compliance</a:t>
            </a:r>
            <a:r>
              <a:rPr lang="en-US" altLang="zh-CN" sz="1400" u="sng" dirty="0">
                <a:cs typeface="Times New Roman" pitchFamily="18" charset="0"/>
              </a:rPr>
              <a:t> </a:t>
            </a:r>
            <a:r>
              <a:rPr lang="en-US" altLang="zh-CN" sz="1400" u="sng" dirty="0">
                <a:solidFill>
                  <a:srgbClr val="000000"/>
                </a:solidFill>
                <a:cs typeface="Times New Roman" pitchFamily="18" charset="0"/>
              </a:rPr>
              <a:t>Types</a:t>
            </a:r>
            <a:r>
              <a:rPr lang="en-US" altLang="zh-CN" sz="1400" u="sng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tool</a:t>
            </a:r>
          </a:p>
          <a:p>
            <a:pPr>
              <a:lnSpc>
                <a:spcPts val="1600"/>
              </a:lnSpc>
              <a:tabLst>
                <a:tab pos="228600" algn="l"/>
                <a:tab pos="571500" algn="l"/>
              </a:tabLst>
            </a:pPr>
            <a:r>
              <a:rPr lang="en-US" altLang="zh-CN" sz="1400" dirty="0"/>
              <a:t>		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Edit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existing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Compliance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types</a:t>
            </a:r>
          </a:p>
          <a:p>
            <a:pPr>
              <a:lnSpc>
                <a:spcPts val="1600"/>
              </a:lnSpc>
              <a:tabLst>
                <a:tab pos="228600" algn="l"/>
                <a:tab pos="571500" algn="l"/>
              </a:tabLst>
            </a:pPr>
            <a:r>
              <a:rPr lang="en-US" altLang="zh-CN" sz="1400" dirty="0"/>
              <a:t>		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Create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new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Compliance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types</a:t>
            </a:r>
          </a:p>
          <a:p>
            <a:pPr>
              <a:lnSpc>
                <a:spcPts val="1600"/>
              </a:lnSpc>
              <a:tabLst>
                <a:tab pos="228600" algn="l"/>
                <a:tab pos="571500" algn="l"/>
              </a:tabLst>
            </a:pPr>
            <a:r>
              <a:rPr lang="en-US" altLang="zh-CN" sz="1400" dirty="0"/>
              <a:t>		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Create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automatic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workflow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for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your</a:t>
            </a:r>
          </a:p>
          <a:p>
            <a:pPr>
              <a:lnSpc>
                <a:spcPts val="1600"/>
              </a:lnSpc>
              <a:tabLst>
                <a:tab pos="228600" algn="l"/>
                <a:tab pos="571500" algn="l"/>
              </a:tabLst>
            </a:pPr>
            <a:r>
              <a:rPr lang="en-US" altLang="zh-CN" sz="1400" dirty="0"/>
              <a:t>		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Compliance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Items</a:t>
            </a:r>
          </a:p>
          <a:p>
            <a:pPr>
              <a:lnSpc>
                <a:spcPts val="2000"/>
              </a:lnSpc>
              <a:tabLst>
                <a:tab pos="228600" algn="l"/>
                <a:tab pos="571500" algn="l"/>
              </a:tabLst>
            </a:pP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Step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5: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Use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u="sng" dirty="0">
                <a:solidFill>
                  <a:srgbClr val="000000"/>
                </a:solidFill>
                <a:cs typeface="Times New Roman" pitchFamily="18" charset="0"/>
              </a:rPr>
              <a:t>ICTOOL</a:t>
            </a:r>
          </a:p>
          <a:p>
            <a:pPr>
              <a:lnSpc>
                <a:spcPts val="1600"/>
              </a:lnSpc>
              <a:tabLst>
                <a:tab pos="228600" algn="l"/>
                <a:tab pos="571500" algn="l"/>
              </a:tabLst>
            </a:pPr>
            <a:r>
              <a:rPr lang="en-US" altLang="zh-CN" sz="1400" dirty="0"/>
              <a:t>		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Turn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on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Automatic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Workflow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on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the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 err="1">
                <a:solidFill>
                  <a:srgbClr val="000000"/>
                </a:solidFill>
                <a:cs typeface="Times New Roman" pitchFamily="18" charset="0"/>
              </a:rPr>
              <a:t>sfATC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tab of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the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Spitfire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Installation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and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Configuration tool</a:t>
            </a:r>
          </a:p>
          <a:p>
            <a:pPr>
              <a:lnSpc>
                <a:spcPts val="2000"/>
              </a:lnSpc>
              <a:tabLst>
                <a:tab pos="228600" algn="l"/>
                <a:tab pos="571500" algn="l"/>
              </a:tabLst>
            </a:pP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Step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6: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Use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the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u="sng" dirty="0">
                <a:solidFill>
                  <a:srgbClr val="000000"/>
                </a:solidFill>
                <a:cs typeface="Times New Roman" pitchFamily="18" charset="0"/>
              </a:rPr>
              <a:t>Roles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tool</a:t>
            </a:r>
          </a:p>
          <a:p>
            <a:pPr>
              <a:lnSpc>
                <a:spcPts val="1600"/>
              </a:lnSpc>
              <a:tabLst>
                <a:tab pos="228600" algn="l"/>
                <a:tab pos="571500" algn="l"/>
              </a:tabLst>
            </a:pPr>
            <a:r>
              <a:rPr lang="en-US" altLang="zh-CN" sz="1400" dirty="0"/>
              <a:t>		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Create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a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Role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to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receive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the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out-of-compliance Alerts</a:t>
            </a:r>
          </a:p>
          <a:p>
            <a:pPr>
              <a:lnSpc>
                <a:spcPts val="1600"/>
              </a:lnSpc>
              <a:tabLst>
                <a:tab pos="228600" algn="l"/>
                <a:tab pos="571500" algn="l"/>
              </a:tabLst>
            </a:pPr>
            <a:endParaRPr lang="en-US" altLang="zh-CN" sz="1400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ts val="2000"/>
              </a:lnSpc>
              <a:tabLst>
                <a:tab pos="228600" algn="l"/>
                <a:tab pos="571500" algn="l"/>
              </a:tabLst>
            </a:pPr>
            <a:r>
              <a:rPr lang="en-US" altLang="zh-CN" sz="1400" dirty="0"/>
              <a:t>	</a:t>
            </a:r>
            <a:endParaRPr lang="en-US" sz="1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96117" y="1631577"/>
            <a:ext cx="4275963" cy="4862684"/>
          </a:xfrm>
        </p:spPr>
        <p:txBody>
          <a:bodyPr/>
          <a:lstStyle/>
          <a:p>
            <a:pPr>
              <a:lnSpc>
                <a:spcPts val="2000"/>
              </a:lnSpc>
              <a:tabLst>
                <a:tab pos="228600" algn="l"/>
                <a:tab pos="571500" algn="l"/>
              </a:tabLst>
            </a:pP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Step 7: Use the Alert Subscriptions tool</a:t>
            </a:r>
          </a:p>
          <a:p>
            <a:pPr>
              <a:lnSpc>
                <a:spcPts val="2000"/>
              </a:lnSpc>
              <a:tabLst>
                <a:tab pos="228600" algn="l"/>
                <a:tab pos="571500" algn="l"/>
              </a:tabLst>
            </a:pP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	Set up a subscription for out-of-compliance</a:t>
            </a:r>
          </a:p>
          <a:p>
            <a:pPr>
              <a:lnSpc>
                <a:spcPts val="2000"/>
              </a:lnSpc>
              <a:tabLst>
                <a:tab pos="228600" algn="l"/>
                <a:tab pos="571500" algn="l"/>
              </a:tabLst>
            </a:pP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	Alerts</a:t>
            </a:r>
          </a:p>
          <a:p>
            <a:pPr>
              <a:lnSpc>
                <a:spcPts val="2000"/>
              </a:lnSpc>
              <a:tabLst>
                <a:tab pos="342900" algn="l"/>
              </a:tabLst>
            </a:pP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Step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8: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Use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the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u="sng" dirty="0">
                <a:solidFill>
                  <a:srgbClr val="000000"/>
                </a:solidFill>
                <a:cs typeface="Times New Roman" pitchFamily="18" charset="0"/>
              </a:rPr>
              <a:t>Doc</a:t>
            </a:r>
            <a:r>
              <a:rPr lang="en-US" altLang="zh-CN" sz="1400" u="sng" dirty="0">
                <a:cs typeface="Times New Roman" pitchFamily="18" charset="0"/>
              </a:rPr>
              <a:t> </a:t>
            </a:r>
            <a:r>
              <a:rPr lang="en-US" altLang="zh-CN" sz="1400" u="sng" dirty="0">
                <a:solidFill>
                  <a:srgbClr val="000000"/>
                </a:solidFill>
                <a:cs typeface="Times New Roman" pitchFamily="18" charset="0"/>
              </a:rPr>
              <a:t>Type</a:t>
            </a:r>
            <a:r>
              <a:rPr lang="en-US" altLang="zh-CN" sz="1400" u="sng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tool</a:t>
            </a:r>
          </a:p>
          <a:p>
            <a:pPr>
              <a:lnSpc>
                <a:spcPts val="1600"/>
              </a:lnSpc>
              <a:tabLst>
                <a:tab pos="342900" algn="l"/>
              </a:tabLst>
            </a:pPr>
            <a:r>
              <a:rPr lang="en-US" altLang="zh-CN" sz="1400" dirty="0"/>
              <a:t>	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Activate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the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Compliance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Notification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Doc</a:t>
            </a:r>
          </a:p>
          <a:p>
            <a:pPr>
              <a:lnSpc>
                <a:spcPts val="2000"/>
              </a:lnSpc>
              <a:tabLst>
                <a:tab pos="342900" algn="l"/>
              </a:tabLst>
            </a:pP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Step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9: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Use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the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u="sng" dirty="0">
                <a:solidFill>
                  <a:srgbClr val="000000"/>
                </a:solidFill>
                <a:cs typeface="Times New Roman" pitchFamily="18" charset="0"/>
              </a:rPr>
              <a:t>Rules</a:t>
            </a:r>
            <a:r>
              <a:rPr lang="en-US" altLang="zh-CN" sz="1400" u="sng" dirty="0">
                <a:cs typeface="Times New Roman" pitchFamily="18" charset="0"/>
              </a:rPr>
              <a:t> </a:t>
            </a:r>
            <a:r>
              <a:rPr lang="en-US" altLang="zh-CN" sz="1400" u="sng" dirty="0">
                <a:solidFill>
                  <a:srgbClr val="000000"/>
                </a:solidFill>
                <a:cs typeface="Times New Roman" pitchFamily="18" charset="0"/>
              </a:rPr>
              <a:t>Maintenance</a:t>
            </a:r>
            <a:r>
              <a:rPr lang="en-US" altLang="zh-CN" sz="1400" u="sng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tool</a:t>
            </a:r>
          </a:p>
          <a:p>
            <a:pPr>
              <a:lnSpc>
                <a:spcPts val="1600"/>
              </a:lnSpc>
              <a:tabLst>
                <a:tab pos="342900" algn="l"/>
              </a:tabLst>
            </a:pPr>
            <a:r>
              <a:rPr lang="en-US" altLang="zh-CN" sz="1400" dirty="0"/>
              <a:t>	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Set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up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the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text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for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Compliance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Notification</a:t>
            </a:r>
          </a:p>
          <a:p>
            <a:pPr>
              <a:lnSpc>
                <a:spcPts val="1600"/>
              </a:lnSpc>
              <a:tabLst>
                <a:tab pos="342900" algn="l"/>
              </a:tabLst>
            </a:pPr>
            <a:r>
              <a:rPr lang="en-US" altLang="zh-CN" sz="1400" dirty="0"/>
              <a:t>	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documents</a:t>
            </a:r>
          </a:p>
          <a:p>
            <a:pPr>
              <a:lnSpc>
                <a:spcPts val="2000"/>
              </a:lnSpc>
              <a:tabLst>
                <a:tab pos="342900" algn="l"/>
              </a:tabLst>
            </a:pP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Step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10: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Use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the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u="sng" dirty="0">
                <a:solidFill>
                  <a:srgbClr val="000000"/>
                </a:solidFill>
                <a:cs typeface="Times New Roman" pitchFamily="18" charset="0"/>
              </a:rPr>
              <a:t>Routes tool</a:t>
            </a:r>
          </a:p>
          <a:p>
            <a:pPr>
              <a:lnSpc>
                <a:spcPts val="1600"/>
              </a:lnSpc>
              <a:tabLst>
                <a:tab pos="342900" algn="l"/>
              </a:tabLst>
            </a:pPr>
            <a:r>
              <a:rPr lang="en-US" altLang="zh-CN" sz="1400" dirty="0"/>
              <a:t>	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Create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an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automated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route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for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the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Compliance</a:t>
            </a:r>
          </a:p>
          <a:p>
            <a:pPr>
              <a:lnSpc>
                <a:spcPts val="1600"/>
              </a:lnSpc>
              <a:tabLst>
                <a:tab pos="342900" algn="l"/>
              </a:tabLst>
            </a:pPr>
            <a:r>
              <a:rPr lang="en-US" altLang="zh-CN" sz="1400" dirty="0"/>
              <a:t>	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Notification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document</a:t>
            </a:r>
          </a:p>
          <a:p>
            <a:pPr>
              <a:lnSpc>
                <a:spcPts val="2000"/>
              </a:lnSpc>
              <a:tabLst>
                <a:tab pos="342900" algn="l"/>
              </a:tabLst>
            </a:pP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Step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11: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Use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the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u="sng" dirty="0">
                <a:solidFill>
                  <a:srgbClr val="000000"/>
                </a:solidFill>
                <a:cs typeface="Times New Roman" pitchFamily="18" charset="0"/>
              </a:rPr>
              <a:t>Contacts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tool</a:t>
            </a:r>
          </a:p>
          <a:p>
            <a:pPr>
              <a:lnSpc>
                <a:spcPts val="1600"/>
              </a:lnSpc>
              <a:tabLst>
                <a:tab pos="342900" algn="l"/>
              </a:tabLst>
            </a:pPr>
            <a:r>
              <a:rPr lang="en-US" altLang="zh-CN" sz="1400" dirty="0"/>
              <a:t>	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Give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one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or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more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users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the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“Compliance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Staff” Role</a:t>
            </a:r>
          </a:p>
          <a:p>
            <a:pPr>
              <a:lnSpc>
                <a:spcPts val="2000"/>
              </a:lnSpc>
              <a:tabLst>
                <a:tab pos="342900" algn="l"/>
              </a:tabLst>
            </a:pP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Step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12: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Test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Compliance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Tracking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and </a:t>
            </a:r>
            <a:r>
              <a:rPr lang="en-US" altLang="zh-CN" sz="1400" u="sng" dirty="0">
                <a:solidFill>
                  <a:srgbClr val="000000"/>
                </a:solidFill>
                <a:cs typeface="Times New Roman" pitchFamily="18" charset="0"/>
              </a:rPr>
              <a:t>Notification</a:t>
            </a:r>
          </a:p>
          <a:p>
            <a:pPr>
              <a:lnSpc>
                <a:spcPts val="1600"/>
              </a:lnSpc>
              <a:tabLst>
                <a:tab pos="342900" algn="l"/>
              </a:tabLst>
            </a:pPr>
            <a:r>
              <a:rPr lang="en-US" altLang="zh-CN" sz="1400" dirty="0"/>
              <a:t>	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Make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sure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you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have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set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things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up</a:t>
            </a:r>
            <a:r>
              <a:rPr lang="en-US" altLang="zh-CN" sz="1400" dirty="0"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cs typeface="Times New Roman" pitchFamily="18" charset="0"/>
              </a:rPr>
              <a:t>correctly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2163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Levels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1725613"/>
            <a:ext cx="7886700" cy="1779587"/>
          </a:xfrm>
        </p:spPr>
        <p:txBody>
          <a:bodyPr/>
          <a:lstStyle/>
          <a:p>
            <a:pPr lvl="1"/>
            <a:r>
              <a:rPr lang="en-US" dirty="0"/>
              <a:t>Each Compliance Item can be configured for </a:t>
            </a:r>
          </a:p>
          <a:p>
            <a:pPr lvl="2"/>
            <a:r>
              <a:rPr lang="en-US" dirty="0"/>
              <a:t>Vendor</a:t>
            </a:r>
          </a:p>
          <a:p>
            <a:pPr lvl="2"/>
            <a:r>
              <a:rPr lang="en-US" dirty="0"/>
              <a:t>Document (Commitment, Pay Request, …)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389" y="3505200"/>
            <a:ext cx="8077130" cy="2420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24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Subtypes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Subtypes allows you to limit your Compliance Item to </a:t>
            </a:r>
          </a:p>
          <a:p>
            <a:pPr lvl="1"/>
            <a:r>
              <a:rPr lang="en-US" dirty="0"/>
              <a:t>Specific types of Commitments</a:t>
            </a:r>
            <a:br>
              <a:rPr lang="en-US" dirty="0"/>
            </a:br>
            <a:r>
              <a:rPr lang="en-US" dirty="0"/>
              <a:t>(Subcontracts vs Agreements vs Purchase Orders)</a:t>
            </a:r>
          </a:p>
          <a:p>
            <a:pPr lvl="1"/>
            <a:r>
              <a:rPr lang="en-US" dirty="0"/>
              <a:t>Specific types of Vendors </a:t>
            </a:r>
            <a:br>
              <a:rPr lang="en-US" dirty="0"/>
            </a:br>
            <a:r>
              <a:rPr lang="en-US" dirty="0"/>
              <a:t>(Subcontractor vs. Suppliers)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837" y="4484646"/>
            <a:ext cx="8084825" cy="1697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657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Compliance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1725613"/>
            <a:ext cx="7886700" cy="1098269"/>
          </a:xfrm>
        </p:spPr>
        <p:txBody>
          <a:bodyPr/>
          <a:lstStyle/>
          <a:p>
            <a:pPr lvl="1"/>
            <a:r>
              <a:rPr lang="en-US" dirty="0"/>
              <a:t>User Defined </a:t>
            </a:r>
          </a:p>
          <a:p>
            <a:pPr lvl="1"/>
            <a:r>
              <a:rPr lang="en-US" dirty="0"/>
              <a:t>Ships with Spitfire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119" y="2823882"/>
            <a:ext cx="8109481" cy="31391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6988" y="6203576"/>
            <a:ext cx="42386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 </a:t>
            </a:r>
            <a:r>
              <a:rPr lang="en-US" b="0" dirty="0"/>
              <a:t>Taxpayer Identification is linked to Dynamics SL | Vendor Maintenance</a:t>
            </a:r>
          </a:p>
        </p:txBody>
      </p:sp>
    </p:spTree>
    <p:extLst>
      <p:ext uri="{BB962C8B-B14F-4D97-AF65-F5344CB8AC3E}">
        <p14:creationId xmlns:p14="http://schemas.microsoft.com/office/powerpoint/2010/main" val="3911383212"/>
      </p:ext>
    </p:extLst>
  </p:cSld>
  <p:clrMapOvr>
    <a:masterClrMapping/>
  </p:clrMapOvr>
</p:sld>
</file>

<file path=ppt/theme/theme1.xml><?xml version="1.0" encoding="utf-8"?>
<a:theme xmlns:a="http://schemas.openxmlformats.org/drawingml/2006/main" name="Spitfir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5959FE"/>
      </a:hlink>
      <a:folHlink>
        <a:srgbClr val="B2B2B2"/>
      </a:folHlink>
    </a:clrScheme>
    <a:fontScheme name="Spitfi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Spitfir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itfir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itfir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itfir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itfi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itfi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itfi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Spitfire_Rev</Template>
  <TotalTime>17974</TotalTime>
  <Words>436</Words>
  <Application>Microsoft Office PowerPoint</Application>
  <PresentationFormat>On-screen Show (4:3)</PresentationFormat>
  <Paragraphs>153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Aharoni</vt:lpstr>
      <vt:lpstr>Arial</vt:lpstr>
      <vt:lpstr>Bookman Old Style</vt:lpstr>
      <vt:lpstr>Clarendon Condensed</vt:lpstr>
      <vt:lpstr>Times New Roman</vt:lpstr>
      <vt:lpstr>Wingdings</vt:lpstr>
      <vt:lpstr>Spitfire</vt:lpstr>
      <vt:lpstr>Secrets of Compliance</vt:lpstr>
      <vt:lpstr>Agenda</vt:lpstr>
      <vt:lpstr>How it Works</vt:lpstr>
      <vt:lpstr>How it Works</vt:lpstr>
      <vt:lpstr>How it Works</vt:lpstr>
      <vt:lpstr>Setup</vt:lpstr>
      <vt:lpstr>Two Levels </vt:lpstr>
      <vt:lpstr>Subtypes </vt:lpstr>
      <vt:lpstr>Compliance Types</vt:lpstr>
      <vt:lpstr>Alerts and Compliance Notifications</vt:lpstr>
      <vt:lpstr>Compliance Notification Setup</vt:lpstr>
      <vt:lpstr>ComplianceNotificationText Rule Group</vt:lpstr>
      <vt:lpstr>Compliance Text “parameters”</vt:lpstr>
      <vt:lpstr>Resources</vt:lpstr>
      <vt:lpstr>Next Topic</vt:lpstr>
    </vt:vector>
  </TitlesOfParts>
  <Company>Personal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 Training</dc:title>
  <dc:creator>D McGovern</dc:creator>
  <cp:lastModifiedBy>Dorothy McGovern</cp:lastModifiedBy>
  <cp:revision>150</cp:revision>
  <dcterms:created xsi:type="dcterms:W3CDTF">2005-10-02T16:29:09Z</dcterms:created>
  <dcterms:modified xsi:type="dcterms:W3CDTF">2016-07-14T16:48:40Z</dcterms:modified>
</cp:coreProperties>
</file>